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61" r:id="rId3"/>
    <p:sldId id="258" r:id="rId4"/>
    <p:sldId id="259" r:id="rId5"/>
    <p:sldId id="257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8338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93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149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6090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904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446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925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4286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527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44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93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70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26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236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54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20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19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96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04F26DF-83FE-4E70-BB6F-CBA25AB679A9}" type="datetimeFigureOut">
              <a:rPr lang="ru-RU" smtClean="0"/>
              <a:t>14.03.2022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E45999C-E89E-45DA-B37F-298D6D0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73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21420000">
            <a:off x="1062651" y="1691356"/>
            <a:ext cx="9755187" cy="27665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Борьба с революционным подпольем в России в 19 веке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 rot="21420000">
            <a:off x="1364062" y="4714884"/>
            <a:ext cx="9755187" cy="550333"/>
          </a:xfrm>
        </p:spPr>
        <p:txBody>
          <a:bodyPr/>
          <a:lstStyle/>
          <a:p>
            <a:r>
              <a:rPr lang="ru-RU" dirty="0" smtClean="0"/>
              <a:t>Выполнила студентка НКНбд-01-21 </a:t>
            </a:r>
          </a:p>
          <a:p>
            <a:r>
              <a:rPr lang="ru-RU" dirty="0" smtClean="0"/>
              <a:t>Маслова Анастасия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023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86691"/>
          </a:xfrm>
        </p:spPr>
        <p:txBody>
          <a:bodyPr/>
          <a:lstStyle/>
          <a:p>
            <a:r>
              <a:rPr lang="ru-RU" dirty="0" smtClean="0"/>
              <a:t>План: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3" y="1612669"/>
            <a:ext cx="9905998" cy="4605251"/>
          </a:xfrm>
        </p:spPr>
        <p:txBody>
          <a:bodyPr/>
          <a:lstStyle/>
          <a:p>
            <a:r>
              <a:rPr lang="ru-RU" dirty="0" smtClean="0"/>
              <a:t>Краткая сводка о революционных движениях в </a:t>
            </a:r>
            <a:r>
              <a:rPr lang="ru-RU" dirty="0"/>
              <a:t>Р</a:t>
            </a:r>
            <a:r>
              <a:rPr lang="ru-RU" dirty="0" smtClean="0"/>
              <a:t>оссии в 19 веке</a:t>
            </a:r>
          </a:p>
          <a:p>
            <a:r>
              <a:rPr lang="ru-RU" dirty="0" smtClean="0"/>
              <a:t>Реформа системы охраны государственного порядка</a:t>
            </a:r>
          </a:p>
          <a:p>
            <a:r>
              <a:rPr lang="ru-RU" dirty="0" smtClean="0"/>
              <a:t>Деятельность Верховной распорядительной комиссии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006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354833"/>
              </p:ext>
            </p:extLst>
          </p:nvPr>
        </p:nvGraphicFramePr>
        <p:xfrm>
          <a:off x="399013" y="315881"/>
          <a:ext cx="11454937" cy="633346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139569">
                  <a:extLst>
                    <a:ext uri="{9D8B030D-6E8A-4147-A177-3AD203B41FA5}">
                      <a16:colId xmlns:a16="http://schemas.microsoft.com/office/drawing/2014/main" val="3027546068"/>
                    </a:ext>
                  </a:extLst>
                </a:gridCol>
                <a:gridCol w="1235396">
                  <a:extLst>
                    <a:ext uri="{9D8B030D-6E8A-4147-A177-3AD203B41FA5}">
                      <a16:colId xmlns:a16="http://schemas.microsoft.com/office/drawing/2014/main" val="615639429"/>
                    </a:ext>
                  </a:extLst>
                </a:gridCol>
                <a:gridCol w="3275215">
                  <a:extLst>
                    <a:ext uri="{9D8B030D-6E8A-4147-A177-3AD203B41FA5}">
                      <a16:colId xmlns:a16="http://schemas.microsoft.com/office/drawing/2014/main" val="1677893687"/>
                    </a:ext>
                  </a:extLst>
                </a:gridCol>
                <a:gridCol w="4804757">
                  <a:extLst>
                    <a:ext uri="{9D8B030D-6E8A-4147-A177-3AD203B41FA5}">
                      <a16:colId xmlns:a16="http://schemas.microsoft.com/office/drawing/2014/main" val="2621320218"/>
                    </a:ext>
                  </a:extLst>
                </a:gridCol>
              </a:tblGrid>
              <a:tr h="946496">
                <a:tc>
                  <a:txBody>
                    <a:bodyPr/>
                    <a:lstStyle/>
                    <a:p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Годы существования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Состав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Программа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037936"/>
                  </a:ext>
                </a:extLst>
              </a:tr>
              <a:tr h="1230444">
                <a:tc>
                  <a:txBody>
                    <a:bodyPr/>
                    <a:lstStyle/>
                    <a:p>
                      <a:r>
                        <a:rPr lang="ru-RU" b="0" dirty="0" smtClean="0"/>
                        <a:t>«Земля и воля»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1861-1864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err="1" smtClean="0"/>
                        <a:t>А.И.Герцен</a:t>
                      </a:r>
                      <a:r>
                        <a:rPr lang="ru-RU" b="0" dirty="0" smtClean="0"/>
                        <a:t>,</a:t>
                      </a:r>
                      <a:r>
                        <a:rPr lang="ru-RU" b="0" baseline="0" dirty="0" smtClean="0"/>
                        <a:t> </a:t>
                      </a:r>
                      <a:r>
                        <a:rPr lang="ru-RU" b="0" baseline="0" dirty="0" err="1" smtClean="0"/>
                        <a:t>Н.Г.Чернышевский</a:t>
                      </a:r>
                      <a:r>
                        <a:rPr lang="ru-RU" b="0" baseline="0" dirty="0" smtClean="0"/>
                        <a:t>, Н.А. и А.А. Серно-Соловьевичи, А.А. Слепцов и др.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созыв бессословного народного собрания, право каждого на землю, самоуправление крестьянских общин, добровольная федерация областей, выборное правительство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408849"/>
                  </a:ext>
                </a:extLst>
              </a:tr>
              <a:tr h="1514393">
                <a:tc>
                  <a:txBody>
                    <a:bodyPr/>
                    <a:lstStyle/>
                    <a:p>
                      <a:r>
                        <a:rPr lang="ru-RU" b="0" dirty="0" smtClean="0"/>
                        <a:t>«Народная расправа»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1869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err="1" smtClean="0"/>
                        <a:t>С.Г.Нечаев</a:t>
                      </a:r>
                      <a:r>
                        <a:rPr lang="ru-RU" b="0" baseline="0" dirty="0" smtClean="0"/>
                        <a:t> и прочие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«истребить целую орду грабителей казны, подлых народных тиранов», а заодно «избавиться тем или иным путём от лжеучителей, доносчиков, предателей, грязнящих знамя истины»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692512"/>
                  </a:ext>
                </a:extLst>
              </a:tr>
              <a:tr h="946496">
                <a:tc>
                  <a:txBody>
                    <a:bodyPr/>
                    <a:lstStyle/>
                    <a:p>
                      <a:r>
                        <a:rPr lang="ru-RU" b="0" dirty="0" err="1" smtClean="0"/>
                        <a:t>Чайковцы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1869-1874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err="1" smtClean="0"/>
                        <a:t>М.А.Натансон</a:t>
                      </a:r>
                      <a:r>
                        <a:rPr lang="ru-RU" b="0" dirty="0" smtClean="0"/>
                        <a:t>, </a:t>
                      </a:r>
                      <a:r>
                        <a:rPr lang="ru-RU" b="0" dirty="0" err="1" smtClean="0"/>
                        <a:t>В.М.Александров</a:t>
                      </a:r>
                      <a:r>
                        <a:rPr lang="ru-RU" b="0" dirty="0" smtClean="0"/>
                        <a:t>, </a:t>
                      </a:r>
                      <a:r>
                        <a:rPr lang="ru-RU" b="0" dirty="0" err="1" smtClean="0"/>
                        <a:t>Н.В.Чайковский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издавали и распространяли революционную литературу, инициаторы «хождения в народ»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606149"/>
                  </a:ext>
                </a:extLst>
              </a:tr>
              <a:tr h="806672">
                <a:tc>
                  <a:txBody>
                    <a:bodyPr/>
                    <a:lstStyle/>
                    <a:p>
                      <a:r>
                        <a:rPr lang="ru-RU" b="0" dirty="0" smtClean="0"/>
                        <a:t>«Земля и воля»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1876-1879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err="1" smtClean="0"/>
                        <a:t>А.Д.Михайлов</a:t>
                      </a:r>
                      <a:r>
                        <a:rPr lang="ru-RU" b="0" dirty="0" smtClean="0"/>
                        <a:t>, </a:t>
                      </a:r>
                      <a:r>
                        <a:rPr lang="ru-RU" b="0" dirty="0" err="1" smtClean="0"/>
                        <a:t>Г.В.Плеханов</a:t>
                      </a:r>
                      <a:r>
                        <a:rPr lang="ru-RU" b="0" dirty="0" smtClean="0"/>
                        <a:t>, </a:t>
                      </a:r>
                      <a:r>
                        <a:rPr lang="ru-RU" b="0" dirty="0" err="1" smtClean="0"/>
                        <a:t>М.А.Натасон</a:t>
                      </a:r>
                      <a:r>
                        <a:rPr lang="ru-RU" b="0" dirty="0" smtClean="0"/>
                        <a:t>, </a:t>
                      </a:r>
                      <a:r>
                        <a:rPr lang="ru-RU" b="0" dirty="0" err="1" smtClean="0"/>
                        <a:t>Д.А.Лизогуб</a:t>
                      </a:r>
                      <a:r>
                        <a:rPr lang="ru-RU" b="0" dirty="0" smtClean="0"/>
                        <a:t> и др.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передача всей земли крестьянам в равных долях,</a:t>
                      </a:r>
                      <a:r>
                        <a:rPr lang="ru-RU" b="0" baseline="0" dirty="0" smtClean="0"/>
                        <a:t> </a:t>
                      </a:r>
                      <a:r>
                        <a:rPr lang="ru-RU" b="0" dirty="0" smtClean="0"/>
                        <a:t>введение полного общинного самоуправления,</a:t>
                      </a:r>
                      <a:r>
                        <a:rPr lang="ru-RU" b="0" baseline="0" dirty="0" smtClean="0"/>
                        <a:t> </a:t>
                      </a:r>
                      <a:r>
                        <a:rPr lang="ru-RU" b="0" dirty="0" smtClean="0"/>
                        <a:t>введение свободы вероисповеданий,</a:t>
                      </a:r>
                      <a:r>
                        <a:rPr lang="ru-RU" b="0" baseline="0" dirty="0" smtClean="0"/>
                        <a:t> </a:t>
                      </a:r>
                      <a:r>
                        <a:rPr lang="ru-RU" b="0" dirty="0" smtClean="0"/>
                        <a:t>предоставление нациям права на самоопределение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383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79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6" name="Объект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0102023"/>
              </p:ext>
            </p:extLst>
          </p:nvPr>
        </p:nvGraphicFramePr>
        <p:xfrm>
          <a:off x="399013" y="315880"/>
          <a:ext cx="11454937" cy="6305723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139569">
                  <a:extLst>
                    <a:ext uri="{9D8B030D-6E8A-4147-A177-3AD203B41FA5}">
                      <a16:colId xmlns:a16="http://schemas.microsoft.com/office/drawing/2014/main" val="3027546068"/>
                    </a:ext>
                  </a:extLst>
                </a:gridCol>
                <a:gridCol w="1717534">
                  <a:extLst>
                    <a:ext uri="{9D8B030D-6E8A-4147-A177-3AD203B41FA5}">
                      <a16:colId xmlns:a16="http://schemas.microsoft.com/office/drawing/2014/main" val="615639429"/>
                    </a:ext>
                  </a:extLst>
                </a:gridCol>
                <a:gridCol w="2793077">
                  <a:extLst>
                    <a:ext uri="{9D8B030D-6E8A-4147-A177-3AD203B41FA5}">
                      <a16:colId xmlns:a16="http://schemas.microsoft.com/office/drawing/2014/main" val="1677893687"/>
                    </a:ext>
                  </a:extLst>
                </a:gridCol>
                <a:gridCol w="4804757">
                  <a:extLst>
                    <a:ext uri="{9D8B030D-6E8A-4147-A177-3AD203B41FA5}">
                      <a16:colId xmlns:a16="http://schemas.microsoft.com/office/drawing/2014/main" val="2621320218"/>
                    </a:ext>
                  </a:extLst>
                </a:gridCol>
              </a:tblGrid>
              <a:tr h="874573">
                <a:tc>
                  <a:txBody>
                    <a:bodyPr/>
                    <a:lstStyle/>
                    <a:p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Годы существования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Состав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Программа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037936"/>
                  </a:ext>
                </a:extLst>
              </a:tr>
              <a:tr h="2416800">
                <a:tc>
                  <a:txBody>
                    <a:bodyPr/>
                    <a:lstStyle/>
                    <a:p>
                      <a:r>
                        <a:rPr lang="ru-RU" b="0" dirty="0" smtClean="0"/>
                        <a:t>«Черный передел»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1879-1881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err="1" smtClean="0"/>
                        <a:t>Г.В.Плеханов</a:t>
                      </a:r>
                      <a:r>
                        <a:rPr lang="ru-RU" b="0" dirty="0" smtClean="0"/>
                        <a:t>,</a:t>
                      </a:r>
                      <a:r>
                        <a:rPr lang="ru-RU" b="0" baseline="0" dirty="0" smtClean="0"/>
                        <a:t> </a:t>
                      </a:r>
                      <a:r>
                        <a:rPr lang="ru-RU" b="0" baseline="0" dirty="0" err="1" smtClean="0"/>
                        <a:t>Я.В.Стефанович</a:t>
                      </a:r>
                      <a:r>
                        <a:rPr lang="ru-RU" b="0" baseline="0" dirty="0" smtClean="0"/>
                        <a:t>, </a:t>
                      </a:r>
                      <a:r>
                        <a:rPr lang="ru-RU" b="0" baseline="0" dirty="0" err="1" smtClean="0"/>
                        <a:t>Л.Г.Дейч</a:t>
                      </a:r>
                      <a:r>
                        <a:rPr lang="ru-RU" b="0" baseline="0" dirty="0" smtClean="0"/>
                        <a:t>, </a:t>
                      </a:r>
                      <a:r>
                        <a:rPr lang="ru-RU" b="0" baseline="0" dirty="0" err="1" smtClean="0"/>
                        <a:t>В.И.Засулич</a:t>
                      </a:r>
                      <a:r>
                        <a:rPr lang="ru-RU" b="0" baseline="0" dirty="0" smtClean="0"/>
                        <a:t>, Е.Н. Ковальская, </a:t>
                      </a:r>
                      <a:r>
                        <a:rPr lang="ru-RU" b="0" baseline="0" dirty="0" err="1" smtClean="0"/>
                        <a:t>М.Р.Попов</a:t>
                      </a:r>
                      <a:r>
                        <a:rPr lang="ru-RU" b="0" baseline="0" dirty="0" smtClean="0"/>
                        <a:t> и др.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возникла после раскола «Земли и воли», сохранила ее программу; отрицание политической борьбы и террора, пропаганда среди рабочих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408849"/>
                  </a:ext>
                </a:extLst>
              </a:tr>
              <a:tr h="2974523">
                <a:tc>
                  <a:txBody>
                    <a:bodyPr/>
                    <a:lstStyle/>
                    <a:p>
                      <a:r>
                        <a:rPr lang="ru-RU" b="0" dirty="0" smtClean="0"/>
                        <a:t>«Народная воля»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1879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err="1" smtClean="0"/>
                        <a:t>П.Л.Лавров</a:t>
                      </a:r>
                      <a:r>
                        <a:rPr lang="ru-RU" b="0" dirty="0" smtClean="0"/>
                        <a:t>,</a:t>
                      </a:r>
                      <a:r>
                        <a:rPr lang="ru-RU" b="0" baseline="0" dirty="0" smtClean="0"/>
                        <a:t> </a:t>
                      </a:r>
                      <a:r>
                        <a:rPr lang="ru-RU" b="0" baseline="0" dirty="0" err="1" smtClean="0"/>
                        <a:t>А.И.Желябов</a:t>
                      </a:r>
                      <a:r>
                        <a:rPr lang="ru-RU" b="0" baseline="0" dirty="0" smtClean="0"/>
                        <a:t>, </a:t>
                      </a:r>
                      <a:r>
                        <a:rPr lang="ru-RU" b="0" baseline="0" dirty="0" err="1" smtClean="0"/>
                        <a:t>А.Д.Михайлов</a:t>
                      </a:r>
                      <a:r>
                        <a:rPr lang="ru-RU" b="0" baseline="0" dirty="0" smtClean="0"/>
                        <a:t>, </a:t>
                      </a:r>
                      <a:r>
                        <a:rPr lang="ru-RU" b="0" baseline="0" dirty="0" err="1" smtClean="0"/>
                        <a:t>С.Л.Перовская</a:t>
                      </a:r>
                      <a:r>
                        <a:rPr lang="ru-RU" b="0" baseline="0" dirty="0" smtClean="0"/>
                        <a:t>, </a:t>
                      </a:r>
                      <a:r>
                        <a:rPr lang="ru-RU" b="0" baseline="0" dirty="0" err="1" smtClean="0"/>
                        <a:t>В.Н.Фигнер</a:t>
                      </a:r>
                      <a:r>
                        <a:rPr lang="ru-RU" b="0" baseline="0" dirty="0" smtClean="0"/>
                        <a:t>, </a:t>
                      </a:r>
                      <a:r>
                        <a:rPr lang="ru-RU" b="0" baseline="0" dirty="0" err="1" smtClean="0"/>
                        <a:t>Н.А.Морозов</a:t>
                      </a:r>
                      <a:r>
                        <a:rPr lang="ru-RU" b="0" baseline="0" dirty="0" smtClean="0"/>
                        <a:t> и пр.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 smtClean="0"/>
                        <a:t>один из основных методов политической борьбы – террор; постоянное народное представительство, имеющее полную власть во всех общегосударственных вопросах; самостоятельность мира, как экономической и административной единицы;</a:t>
                      </a:r>
                      <a:r>
                        <a:rPr lang="ru-RU" b="0" baseline="0" dirty="0" smtClean="0"/>
                        <a:t> </a:t>
                      </a:r>
                      <a:r>
                        <a:rPr lang="ru-RU" b="0" dirty="0" smtClean="0"/>
                        <a:t>принадлежность земли народу; система мер, имеющих цель передать в руки рабочих все заводы и фабрики;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692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3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" y="0"/>
            <a:ext cx="2034253" cy="260638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823" y="0"/>
            <a:ext cx="1989522" cy="2608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5161" y="2606386"/>
            <a:ext cx="2034253" cy="6155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700" dirty="0" err="1" smtClean="0">
                <a:solidFill>
                  <a:schemeClr val="bg1"/>
                </a:solidFill>
              </a:rPr>
              <a:t>А.И.Герцен</a:t>
            </a:r>
            <a:endParaRPr lang="ru-RU" sz="1700" dirty="0" smtClean="0">
              <a:solidFill>
                <a:schemeClr val="bg1"/>
              </a:solidFill>
            </a:endParaRPr>
          </a:p>
          <a:p>
            <a:pPr algn="ctr"/>
            <a:r>
              <a:rPr lang="ru-RU" sz="1700" dirty="0" smtClean="0">
                <a:solidFill>
                  <a:schemeClr val="bg1"/>
                </a:solidFill>
              </a:rPr>
              <a:t>(1812-1870)</a:t>
            </a:r>
            <a:endParaRPr lang="ru-RU" sz="17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1604" y="2606385"/>
            <a:ext cx="1991741" cy="8771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700" dirty="0" smtClean="0">
                <a:solidFill>
                  <a:schemeClr val="bg1"/>
                </a:solidFill>
              </a:rPr>
              <a:t>Н.Г. Чернышевский (1828-1889)</a:t>
            </a:r>
            <a:endParaRPr lang="ru-RU" sz="1700" dirty="0">
              <a:solidFill>
                <a:schemeClr val="bg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75" y="0"/>
            <a:ext cx="2027460" cy="26082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38409" y="2597789"/>
            <a:ext cx="2064462" cy="6155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700" dirty="0" smtClean="0">
                <a:solidFill>
                  <a:schemeClr val="bg1"/>
                </a:solidFill>
              </a:rPr>
              <a:t>Н.Н. Обручев</a:t>
            </a:r>
          </a:p>
          <a:p>
            <a:pPr algn="ctr"/>
            <a:r>
              <a:rPr lang="ru-RU" sz="1700" dirty="0" smtClean="0">
                <a:solidFill>
                  <a:schemeClr val="bg1"/>
                </a:solidFill>
              </a:rPr>
              <a:t>(1830-1904)</a:t>
            </a:r>
            <a:endParaRPr lang="ru-RU" sz="1700" dirty="0">
              <a:solidFill>
                <a:schemeClr val="bg1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002" y="-1887"/>
            <a:ext cx="2343665" cy="260827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1667" y="22516"/>
            <a:ext cx="1764258" cy="26082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08002" y="2597788"/>
            <a:ext cx="2343665" cy="6155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700" dirty="0" smtClean="0">
                <a:solidFill>
                  <a:schemeClr val="bg1"/>
                </a:solidFill>
              </a:rPr>
              <a:t>А.А. Серно-Соловьевич (1838-1869)</a:t>
            </a:r>
            <a:endParaRPr lang="ru-RU" sz="17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3166" y="2597787"/>
            <a:ext cx="1782759" cy="8771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700" dirty="0">
                <a:solidFill>
                  <a:schemeClr val="bg1"/>
                </a:solidFill>
              </a:rPr>
              <a:t>Н</a:t>
            </a:r>
            <a:r>
              <a:rPr lang="ru-RU" sz="1700" dirty="0" smtClean="0">
                <a:solidFill>
                  <a:schemeClr val="bg1"/>
                </a:solidFill>
              </a:rPr>
              <a:t>.А. Серно-Соловьевич (1834-1866)</a:t>
            </a:r>
            <a:endParaRPr lang="ru-RU" sz="1700" dirty="0">
              <a:solidFill>
                <a:schemeClr val="bg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4426" y="-12596"/>
            <a:ext cx="1753995" cy="26103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234426" y="2614288"/>
            <a:ext cx="1782759" cy="6155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700" dirty="0" smtClean="0">
                <a:solidFill>
                  <a:schemeClr val="bg1"/>
                </a:solidFill>
              </a:rPr>
              <a:t>А.А. Слепцов (1836-1906)</a:t>
            </a:r>
            <a:endParaRPr lang="ru-RU" sz="1700" dirty="0">
              <a:solidFill>
                <a:schemeClr val="bg1"/>
              </a:solidFill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8" y="3229841"/>
            <a:ext cx="2007014" cy="27596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0" y="5989485"/>
            <a:ext cx="2019092" cy="6208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700" dirty="0" err="1" smtClean="0">
                <a:solidFill>
                  <a:schemeClr val="bg1"/>
                </a:solidFill>
              </a:rPr>
              <a:t>С.Г.Нечаев</a:t>
            </a:r>
            <a:endParaRPr lang="ru-RU" sz="1700" dirty="0" smtClean="0">
              <a:solidFill>
                <a:schemeClr val="bg1"/>
              </a:solidFill>
            </a:endParaRPr>
          </a:p>
          <a:p>
            <a:pPr algn="ctr"/>
            <a:r>
              <a:rPr lang="ru-RU" sz="1700" dirty="0" smtClean="0">
                <a:solidFill>
                  <a:schemeClr val="bg1"/>
                </a:solidFill>
              </a:rPr>
              <a:t>(1847-1882)</a:t>
            </a:r>
            <a:endParaRPr lang="ru-RU" sz="1700" dirty="0">
              <a:solidFill>
                <a:schemeClr val="bg1"/>
              </a:solidFill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8945" y="3474950"/>
            <a:ext cx="1998883" cy="265747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036832" y="6132426"/>
            <a:ext cx="1990996" cy="620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700" dirty="0" err="1" smtClean="0">
                <a:solidFill>
                  <a:schemeClr val="bg1"/>
                </a:solidFill>
              </a:rPr>
              <a:t>М.А.Натансон</a:t>
            </a:r>
            <a:endParaRPr lang="ru-RU" sz="1700" dirty="0" smtClean="0">
              <a:solidFill>
                <a:schemeClr val="bg1"/>
              </a:solidFill>
            </a:endParaRPr>
          </a:p>
          <a:p>
            <a:pPr algn="ctr"/>
            <a:r>
              <a:rPr lang="ru-RU" sz="1700" dirty="0" smtClean="0">
                <a:solidFill>
                  <a:schemeClr val="bg1"/>
                </a:solidFill>
              </a:rPr>
              <a:t>(1850-1919)</a:t>
            </a:r>
            <a:endParaRPr lang="ru-RU" sz="1700" dirty="0">
              <a:solidFill>
                <a:schemeClr val="bg1"/>
              </a:solidFill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1479" y="3229841"/>
            <a:ext cx="2033743" cy="258128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027828" y="5819727"/>
            <a:ext cx="1990996" cy="620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700" dirty="0" err="1" smtClean="0">
                <a:solidFill>
                  <a:schemeClr val="bg1"/>
                </a:solidFill>
              </a:rPr>
              <a:t>Г.В.Плеханов</a:t>
            </a:r>
            <a:endParaRPr lang="ru-RU" sz="1700" dirty="0" smtClean="0">
              <a:solidFill>
                <a:schemeClr val="bg1"/>
              </a:solidFill>
            </a:endParaRPr>
          </a:p>
          <a:p>
            <a:pPr algn="ctr"/>
            <a:r>
              <a:rPr lang="ru-RU" sz="1700" dirty="0" smtClean="0">
                <a:solidFill>
                  <a:schemeClr val="bg1"/>
                </a:solidFill>
              </a:rPr>
              <a:t>(1856-1918)</a:t>
            </a:r>
            <a:endParaRPr lang="ru-RU" sz="1700" dirty="0">
              <a:solidFill>
                <a:schemeClr val="bg1"/>
              </a:solidFill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2870" y="3213341"/>
            <a:ext cx="2069579" cy="27647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102870" y="5989550"/>
            <a:ext cx="1990996" cy="620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700" dirty="0" err="1" smtClean="0">
                <a:solidFill>
                  <a:schemeClr val="bg1"/>
                </a:solidFill>
              </a:rPr>
              <a:t>С.Л.Перовская</a:t>
            </a:r>
            <a:endParaRPr lang="ru-RU" sz="1700" dirty="0" smtClean="0">
              <a:solidFill>
                <a:schemeClr val="bg1"/>
              </a:solidFill>
            </a:endParaRPr>
          </a:p>
          <a:p>
            <a:pPr algn="ctr"/>
            <a:r>
              <a:rPr lang="ru-RU" sz="1700" dirty="0" smtClean="0">
                <a:solidFill>
                  <a:schemeClr val="bg1"/>
                </a:solidFill>
              </a:rPr>
              <a:t>(1853-1881)</a:t>
            </a:r>
            <a:endParaRPr lang="ru-RU" sz="1700" dirty="0">
              <a:solidFill>
                <a:schemeClr val="bg1"/>
              </a:solidFill>
            </a:endParaRP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0263" y="3474949"/>
            <a:ext cx="1910965" cy="250309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142581" y="5978044"/>
            <a:ext cx="1990996" cy="620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700" dirty="0" err="1" smtClean="0">
                <a:solidFill>
                  <a:schemeClr val="bg1"/>
                </a:solidFill>
              </a:rPr>
              <a:t>Н.В.Чайковский</a:t>
            </a:r>
            <a:endParaRPr lang="ru-RU" sz="1700" dirty="0" smtClean="0">
              <a:solidFill>
                <a:schemeClr val="bg1"/>
              </a:solidFill>
            </a:endParaRPr>
          </a:p>
          <a:p>
            <a:pPr algn="ctr"/>
            <a:r>
              <a:rPr lang="ru-RU" sz="1700" dirty="0" smtClean="0">
                <a:solidFill>
                  <a:schemeClr val="bg1"/>
                </a:solidFill>
              </a:rPr>
              <a:t>(1850-1926)</a:t>
            </a:r>
            <a:endParaRPr lang="ru-RU" sz="1700" dirty="0">
              <a:solidFill>
                <a:schemeClr val="bg1"/>
              </a:solidFill>
            </a:endParaRP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0221" y="3247013"/>
            <a:ext cx="1931357" cy="257271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131259" y="5819726"/>
            <a:ext cx="1990996" cy="620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700" dirty="0" err="1" smtClean="0">
                <a:solidFill>
                  <a:schemeClr val="bg1"/>
                </a:solidFill>
              </a:rPr>
              <a:t>В.И.Засулич</a:t>
            </a:r>
            <a:endParaRPr lang="ru-RU" sz="1700" dirty="0" smtClean="0">
              <a:solidFill>
                <a:schemeClr val="bg1"/>
              </a:solidFill>
            </a:endParaRPr>
          </a:p>
          <a:p>
            <a:pPr algn="ctr"/>
            <a:r>
              <a:rPr lang="ru-RU" sz="1700" dirty="0" smtClean="0">
                <a:solidFill>
                  <a:schemeClr val="bg1"/>
                </a:solidFill>
              </a:rPr>
              <a:t>(1849-1919)</a:t>
            </a:r>
            <a:endParaRPr lang="ru-RU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72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9366" y="624110"/>
            <a:ext cx="7215246" cy="1055061"/>
          </a:xfrm>
        </p:spPr>
        <p:txBody>
          <a:bodyPr>
            <a:normAutofit fontScale="90000"/>
          </a:bodyPr>
          <a:lstStyle/>
          <a:p>
            <a:r>
              <a:rPr lang="ru-RU" sz="3600" dirty="0" smtClean="0"/>
              <a:t>9.02.1880 – создание Верховной распорядительной комиссии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89366" y="1679172"/>
            <a:ext cx="7215245" cy="1246908"/>
          </a:xfrm>
        </p:spPr>
        <p:txBody>
          <a:bodyPr/>
          <a:lstStyle/>
          <a:p>
            <a:r>
              <a:rPr lang="ru-RU" dirty="0"/>
              <a:t>Задача: </a:t>
            </a:r>
            <a:r>
              <a:rPr lang="ru-RU" dirty="0" smtClean="0"/>
              <a:t>устрашение </a:t>
            </a:r>
            <a:r>
              <a:rPr lang="ru-RU" dirty="0"/>
              <a:t>революционной ситуации в стране</a:t>
            </a:r>
          </a:p>
          <a:p>
            <a:r>
              <a:rPr lang="ru-RU" dirty="0" smtClean="0"/>
              <a:t>Михаил </a:t>
            </a:r>
            <a:r>
              <a:rPr lang="ru-RU" dirty="0" err="1"/>
              <a:t>Тариэлович</a:t>
            </a:r>
            <a:r>
              <a:rPr lang="ru-RU" dirty="0"/>
              <a:t> </a:t>
            </a:r>
            <a:r>
              <a:rPr lang="ru-RU" dirty="0" err="1" smtClean="0"/>
              <a:t>Лорис</a:t>
            </a:r>
            <a:r>
              <a:rPr lang="ru-RU" dirty="0" smtClean="0"/>
              <a:t>-Меликов (1824-1888) – глава ВРК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85" y="874312"/>
            <a:ext cx="3481109" cy="4400896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4289366" y="2926080"/>
            <a:ext cx="7215246" cy="1911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/>
              <a:t>6.08.1880 – указ о закрытии ВРК и упразднении </a:t>
            </a:r>
            <a:r>
              <a:rPr lang="en-US" sz="3200" dirty="0" smtClean="0"/>
              <a:t>III</a:t>
            </a:r>
            <a:r>
              <a:rPr lang="ru-RU" sz="3200" dirty="0" smtClean="0"/>
              <a:t> отделения его императорского высочества канцелярии</a:t>
            </a:r>
            <a:endParaRPr lang="ru-RU" sz="32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4139737" y="4838008"/>
            <a:ext cx="7215245" cy="698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М.Т. </a:t>
            </a:r>
            <a:r>
              <a:rPr lang="ru-RU" dirty="0" err="1" smtClean="0"/>
              <a:t>Лорис</a:t>
            </a:r>
            <a:r>
              <a:rPr lang="ru-RU" dirty="0" smtClean="0"/>
              <a:t>-Меликов – новый глава МИД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797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209550"/>
            <a:ext cx="10396882" cy="933451"/>
          </a:xfrm>
        </p:spPr>
        <p:txBody>
          <a:bodyPr>
            <a:normAutofit/>
          </a:bodyPr>
          <a:lstStyle/>
          <a:p>
            <a:r>
              <a:rPr lang="ru-RU" dirty="0" smtClean="0"/>
              <a:t>Источники: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85800" y="1409700"/>
            <a:ext cx="10394707" cy="396488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uchltel-lstoria.ucoz.org/publ/revoljucionnye_organizacii_xix_veka_v_rossii/1-1-0-148</a:t>
            </a:r>
            <a:endParaRPr lang="ru-RU" dirty="0" smtClean="0"/>
          </a:p>
          <a:p>
            <a:r>
              <a:rPr lang="en-US" dirty="0"/>
              <a:t>https://</a:t>
            </a:r>
            <a:r>
              <a:rPr lang="en-US" dirty="0" smtClean="0"/>
              <a:t>military.wikireading.ru/569</a:t>
            </a:r>
            <a:endParaRPr lang="ru-RU" dirty="0" smtClean="0"/>
          </a:p>
          <a:p>
            <a:r>
              <a:rPr lang="ru-RU" dirty="0"/>
              <a:t>История России, XIX век. Учебник для 8 класса - Данилов А.А., Косулина Л.Г.</a:t>
            </a:r>
          </a:p>
        </p:txBody>
      </p:sp>
    </p:spTree>
    <p:extLst>
      <p:ext uri="{BB962C8B-B14F-4D97-AF65-F5344CB8AC3E}">
        <p14:creationId xmlns:p14="http://schemas.microsoft.com/office/powerpoint/2010/main" val="9069016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231</TotalTime>
  <Words>416</Words>
  <Application>Microsoft Office PowerPoint</Application>
  <PresentationFormat>Широкоэкранный</PresentationFormat>
  <Paragraphs>66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Impact</vt:lpstr>
      <vt:lpstr>Главное мероприятие</vt:lpstr>
      <vt:lpstr>Борьба с революционным подпольем в России в 19 веке</vt:lpstr>
      <vt:lpstr>План:</vt:lpstr>
      <vt:lpstr>Презентация PowerPoint</vt:lpstr>
      <vt:lpstr>Презентация PowerPoint</vt:lpstr>
      <vt:lpstr>Презентация PowerPoint</vt:lpstr>
      <vt:lpstr>9.02.1880 – создание Верховной распорядительной комиссии</vt:lpstr>
      <vt:lpstr>Источники: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Борьба с революционным подпольем в России в 19 веке</dc:title>
  <dc:creator>Настя Маслова</dc:creator>
  <cp:lastModifiedBy>Настя Маслова</cp:lastModifiedBy>
  <cp:revision>16</cp:revision>
  <dcterms:created xsi:type="dcterms:W3CDTF">2022-03-14T18:39:34Z</dcterms:created>
  <dcterms:modified xsi:type="dcterms:W3CDTF">2022-03-14T22:31:23Z</dcterms:modified>
</cp:coreProperties>
</file>